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1" r:id="rId2"/>
  </p:sldMasterIdLst>
  <p:notesMasterIdLst>
    <p:notesMasterId r:id="rId14"/>
  </p:notesMasterIdLst>
  <p:handoutMasterIdLst>
    <p:handoutMasterId r:id="rId15"/>
  </p:handoutMasterIdLst>
  <p:sldIdLst>
    <p:sldId id="731" r:id="rId3"/>
    <p:sldId id="709" r:id="rId4"/>
    <p:sldId id="726" r:id="rId5"/>
    <p:sldId id="727" r:id="rId6"/>
    <p:sldId id="729" r:id="rId7"/>
    <p:sldId id="728" r:id="rId8"/>
    <p:sldId id="730" r:id="rId9"/>
    <p:sldId id="721" r:id="rId10"/>
    <p:sldId id="724" r:id="rId11"/>
    <p:sldId id="725" r:id="rId12"/>
    <p:sldId id="645" r:id="rId13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68AA40-2934-4F80-88C4-E677A4FE581F}">
          <p14:sldIdLst>
            <p14:sldId id="731"/>
            <p14:sldId id="709"/>
            <p14:sldId id="726"/>
            <p14:sldId id="727"/>
            <p14:sldId id="729"/>
            <p14:sldId id="728"/>
            <p14:sldId id="730"/>
            <p14:sldId id="721"/>
            <p14:sldId id="724"/>
            <p14:sldId id="725"/>
            <p14:sldId id="6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2A63A8"/>
    <a:srgbClr val="004B96"/>
    <a:srgbClr val="0066CC"/>
    <a:srgbClr val="0070C0"/>
    <a:srgbClr val="001B50"/>
    <a:srgbClr val="A8246F"/>
    <a:srgbClr val="DEA900"/>
    <a:srgbClr val="F7FBD5"/>
    <a:srgbClr val="EFF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0" autoAdjust="0"/>
    <p:restoredTop sz="94726" autoAdjust="0"/>
  </p:normalViewPr>
  <p:slideViewPr>
    <p:cSldViewPr>
      <p:cViewPr>
        <p:scale>
          <a:sx n="120" d="100"/>
          <a:sy n="120" d="100"/>
        </p:scale>
        <p:origin x="-486" y="-48"/>
      </p:cViewPr>
      <p:guideLst>
        <p:guide orient="horz" pos="1215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7" y="5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DE47D-80D8-40CF-BA45-A8EA2F9EF33F}" type="datetimeFigureOut">
              <a:rPr lang="ru-RU" smtClean="0"/>
              <a:t>22.06.2016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44043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7" y="9444043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1467D-129C-4058-BBF0-E1A7B1168F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333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7" y="5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1D1B-8721-4655-BE8A-015512884B1F}" type="datetimeFigureOut">
              <a:rPr lang="ru-RU" smtClean="0"/>
              <a:t>22.06.2016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82" y="4784726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44043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7" y="9444043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4D78-9BB4-4B3A-B5D6-96552FCB57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4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1D4E-D973-40AD-8633-1EF8DDD2CF34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04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7F85-466F-47C8-920A-88F672603278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8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D353-AF49-4822-B9E5-F47C47E42A1F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8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E0EABA-666D-4CE7-AABB-1B8A3E2829F7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08E110-AE4B-48EA-B8EB-1C5B9948BD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2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1337F-E3AE-430B-A52D-E986C078C6B5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34A67B-D647-4DE0-9BBD-38D91AB7B7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75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7A28C7-F108-4D09-B08D-129BA576FE74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FAFBC6-3BE8-45BB-911C-ACD6A11A2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7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DEAB582-718D-4413-AE9D-D8CAFBB2081B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E23F8F-CF4C-4E6F-B366-BFD8262F4D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65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7951BC-D099-4759-A887-5346701C88E0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86CB6D-DBA5-4A67-B04F-8DB49A9817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88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CD096D-61F5-4562-B8B3-83102231061D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07A232-62EC-4A09-8C13-80FFDEE9DB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069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3936CB-4BE0-4114-93DF-400553EA320B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D21D40-279A-4AEC-BA68-E24CD159B2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779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E5B13B-C435-4FAC-B667-0FFBFFA6EBAA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9BE48A-D77B-4EE2-989E-64E78DCCC0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17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B6B9-A63A-418E-A1E6-CB71DE774530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433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33FE42-A3B2-4030-90E2-7865938AC621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CB8C53-0571-452F-A649-A2FA670C50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96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5EB8E4-5C51-459C-B479-9C36AC3FF981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A34A0C-28D9-48E4-B591-59863340EC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354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BD1C2D-B7DD-4FDA-92ED-EFDFFD9AFB81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638125-AEA2-4910-973D-702FDB1EFC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38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532-FEA0-41DF-9B55-07A219F47D23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31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FA3-0107-42D6-ABA8-87312EB1C4AB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64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6BCB-C2FA-43C4-BC24-D75578BBFCE4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11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29E2-02A2-4901-AC5C-9F052E6EF195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97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AC1B-4AA5-47DD-8BCE-414096088CF9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48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0B0-EF6C-4258-B6E4-D095AC4EDD75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78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EFD1-0335-4D5F-99BB-F7021B4BE18D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60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F468-FDC4-41EE-813A-8918F9DF363C}" type="datetime1">
              <a:rPr lang="ru-RU" smtClean="0"/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E7FE-9857-4954-863E-6424AC6B47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30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69F1F19-7A4E-41F1-8A36-36AAE6D22821}" type="datetimeFigureOut">
              <a:rPr lang="ru-RU"/>
              <a:pPr>
                <a:defRPr/>
              </a:pPr>
              <a:t>22.06.2016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B63E671-E820-4F25-8DA7-63809E4F2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4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55" y="-236561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7830" y="1463967"/>
            <a:ext cx="90011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ОБЕСПЕЧЕНИЕ БЕЗОПАСНОСТИ НА ВОДЕ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ЛЕТО -2016</a:t>
            </a:r>
            <a:endParaRPr lang="ru-RU" altLang="ru-RU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15616" y="3075807"/>
            <a:ext cx="7863833" cy="1512094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Л.О</a:t>
            </a:r>
            <a:r>
              <a:rPr lang="ru-RU" sz="23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Сулима</a:t>
            </a: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министра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и науки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3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3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b="1" i="1" dirty="0">
              <a:solidFill>
                <a:srgbClr val="1F497D"/>
              </a:solidFill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211919" y="-341851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06" y="-192880"/>
            <a:ext cx="1079748" cy="9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211918" y="4601742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64356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75656" y="104279"/>
            <a:ext cx="7528057" cy="754124"/>
          </a:xfrm>
          <a:ln>
            <a:noFill/>
          </a:ln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оперативных комплексных мероприятий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предупреждению чрезвычайных ситуаций на воде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36566-D018-487D-8BC6-11FCC7C5A5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31590"/>
            <a:ext cx="8229600" cy="3240360"/>
          </a:xfrm>
        </p:spPr>
        <p:txBody>
          <a:bodyPr/>
          <a:lstStyle/>
          <a:p>
            <a:pPr marL="0" indent="360000" algn="just">
              <a:spcBef>
                <a:spcPts val="1200"/>
              </a:spcBef>
            </a:pPr>
            <a:r>
              <a:rPr lang="ru-RU" sz="1800" b="1" dirty="0" smtClean="0"/>
              <a:t>формирование </a:t>
            </a:r>
            <a:r>
              <a:rPr lang="ru-RU" sz="1800" b="1" dirty="0"/>
              <a:t>у ребенка критического мышления, умение адекватно оценивать критическую ситуацию и вовремя ее </a:t>
            </a:r>
            <a:r>
              <a:rPr lang="ru-RU" sz="1800" b="1" dirty="0" smtClean="0"/>
              <a:t>предотвращать</a:t>
            </a:r>
            <a:endParaRPr lang="ru-RU" sz="1800" b="1" dirty="0"/>
          </a:p>
          <a:p>
            <a:pPr marL="0" indent="360000" algn="just">
              <a:spcBef>
                <a:spcPts val="1200"/>
              </a:spcBef>
            </a:pPr>
            <a:r>
              <a:rPr lang="ru-RU" sz="1800" b="1" dirty="0"/>
              <a:t>ускорить проведение Всероссийской акции – декады детской безопасности под девизом «МЧС – за безопасное детство</a:t>
            </a:r>
            <a:r>
              <a:rPr lang="ru-RU" sz="1800" b="1" dirty="0" smtClean="0"/>
              <a:t>!» </a:t>
            </a:r>
            <a:r>
              <a:rPr lang="ru-RU" sz="1600" dirty="0" smtClean="0"/>
              <a:t>(</a:t>
            </a:r>
            <a:r>
              <a:rPr lang="ru-RU" sz="1600" dirty="0"/>
              <a:t>с интерактивными и игровыми  </a:t>
            </a:r>
            <a:r>
              <a:rPr lang="ru-RU" sz="1600" dirty="0" smtClean="0"/>
              <a:t>мероприятиями, </a:t>
            </a:r>
            <a:r>
              <a:rPr lang="ru-RU" sz="1600" dirty="0"/>
              <a:t>использованием видео и аудио материалов на тему безопасного поведения, в т.ч. на </a:t>
            </a:r>
            <a:r>
              <a:rPr lang="ru-RU" sz="1600" dirty="0" smtClean="0"/>
              <a:t>воде) </a:t>
            </a:r>
            <a:endParaRPr lang="ru-RU" sz="1600" dirty="0"/>
          </a:p>
          <a:p>
            <a:pPr marL="0" indent="360000" algn="just">
              <a:spcBef>
                <a:spcPts val="1200"/>
              </a:spcBef>
            </a:pPr>
            <a:r>
              <a:rPr lang="ru-RU" sz="1800" b="1" dirty="0" smtClean="0"/>
              <a:t>Популяризация </a:t>
            </a:r>
            <a:r>
              <a:rPr lang="ru-RU" sz="1800" b="1" dirty="0"/>
              <a:t>плавания как вида </a:t>
            </a:r>
            <a:r>
              <a:rPr lang="ru-RU" sz="1800" b="1" dirty="0" smtClean="0"/>
              <a:t>спорта. Организовать </a:t>
            </a:r>
            <a:r>
              <a:rPr lang="ru-RU" sz="1800" b="1" dirty="0"/>
              <a:t>интерактивное занятие с участием профессиональных пловцов, показом различных стилей плавания, приемов спасения утопающего и оказания первой медицинской помощи</a:t>
            </a:r>
            <a:r>
              <a:rPr lang="ru-RU" sz="1800" dirty="0"/>
              <a:t> </a:t>
            </a:r>
            <a:r>
              <a:rPr lang="ru-RU" sz="1600" dirty="0"/>
              <a:t>(если есть такая возможность</a:t>
            </a:r>
            <a:r>
              <a:rPr lang="ru-RU" sz="1600" dirty="0" smtClean="0"/>
              <a:t>)</a:t>
            </a:r>
            <a:endParaRPr lang="ru-RU" sz="1800" dirty="0"/>
          </a:p>
        </p:txBody>
      </p:sp>
      <p:pic>
        <p:nvPicPr>
          <p:cNvPr id="8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8" y="123478"/>
            <a:ext cx="1013459" cy="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49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202878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4800" kern="0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8" b="-52907"/>
          <a:stretch/>
        </p:blipFill>
        <p:spPr>
          <a:xfrm>
            <a:off x="-137250" y="-383378"/>
            <a:ext cx="9389770" cy="79756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1"/>
          <a:stretch/>
        </p:blipFill>
        <p:spPr bwMode="auto">
          <a:xfrm>
            <a:off x="-12384" y="4843720"/>
            <a:ext cx="9192896" cy="37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64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1" y="-13663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03648" y="51470"/>
            <a:ext cx="7488832" cy="82495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Нормативные документы, </a:t>
            </a:r>
            <a:r>
              <a:rPr lang="ru-RU" sz="2400" b="1" dirty="0" smtClean="0"/>
              <a:t>регламентирующие </a:t>
            </a:r>
            <a:r>
              <a:rPr lang="ru-RU" sz="2400" b="1" dirty="0" smtClean="0"/>
              <a:t>организацию </a:t>
            </a:r>
            <a:r>
              <a:rPr lang="ru-RU" sz="2400" b="1" dirty="0" smtClean="0"/>
              <a:t>летнего </a:t>
            </a:r>
            <a:r>
              <a:rPr lang="ru-RU" sz="2400" b="1" dirty="0" smtClean="0"/>
              <a:t>отдыха детей в 2016 году</a:t>
            </a:r>
            <a:endParaRPr lang="ru-RU" altLang="ru-RU" sz="2400" b="1" dirty="0">
              <a:ln>
                <a:solidFill>
                  <a:schemeClr val="tx2"/>
                </a:solidFill>
              </a:ln>
              <a:solidFill>
                <a:srgbClr val="005CB8"/>
              </a:solidFill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293640" y="1059582"/>
            <a:ext cx="8568953" cy="3294366"/>
          </a:xfrm>
        </p:spPr>
        <p:txBody>
          <a:bodyPr>
            <a:normAutofit fontScale="92500" lnSpcReduction="10000"/>
          </a:bodyPr>
          <a:lstStyle/>
          <a:p>
            <a:pPr marL="0" indent="360000" algn="just">
              <a:spcBef>
                <a:spcPts val="1200"/>
              </a:spcBef>
            </a:pPr>
            <a:r>
              <a:rPr lang="ru-RU" sz="2200" b="1" dirty="0" smtClean="0"/>
              <a:t>ПКМ РТ «Об организации отдыха детей и молодежи» </a:t>
            </a:r>
            <a:r>
              <a:rPr lang="ru-RU" sz="1900" dirty="0" smtClean="0"/>
              <a:t>(от 31.03.2016  №</a:t>
            </a:r>
            <a:r>
              <a:rPr lang="ru-RU" sz="1900" dirty="0"/>
              <a:t>191 </a:t>
            </a:r>
            <a:r>
              <a:rPr lang="ru-RU" sz="1900" dirty="0" smtClean="0"/>
              <a:t>) </a:t>
            </a:r>
          </a:p>
          <a:p>
            <a:pPr marL="0" indent="360000" algn="just">
              <a:spcBef>
                <a:spcPts val="1200"/>
              </a:spcBef>
            </a:pPr>
            <a:r>
              <a:rPr lang="ru-RU" sz="2200" b="1" dirty="0" smtClean="0"/>
              <a:t>Приказ МОиН РТ «Об организации отдыха детей в 2016 году» </a:t>
            </a:r>
            <a:r>
              <a:rPr lang="ru-RU" sz="1900" dirty="0" smtClean="0"/>
              <a:t>(от 29.04.16  № </a:t>
            </a:r>
            <a:r>
              <a:rPr lang="ru-RU" sz="1900" dirty="0"/>
              <a:t>под-820/16 </a:t>
            </a:r>
            <a:r>
              <a:rPr lang="ru-RU" sz="1900" dirty="0" smtClean="0"/>
              <a:t>)</a:t>
            </a:r>
          </a:p>
          <a:p>
            <a:pPr marL="0" indent="360000" algn="just">
              <a:spcBef>
                <a:spcPts val="1200"/>
              </a:spcBef>
            </a:pPr>
            <a:r>
              <a:rPr lang="ru-RU" sz="2200" b="1" dirty="0"/>
              <a:t>Приказ МОиН РТ </a:t>
            </a:r>
            <a:r>
              <a:rPr lang="ru-RU" sz="2200" b="1" dirty="0" smtClean="0"/>
              <a:t>«</a:t>
            </a:r>
            <a:r>
              <a:rPr lang="ru-RU" sz="2200" b="1" dirty="0"/>
              <a:t>О мерах по обеспечению безопасности на воде в местах массового отдыха людей и соблюдение правил эксплуатации маломерных судов на водных объектах Республики Татарстан</a:t>
            </a:r>
            <a:r>
              <a:rPr lang="ru-RU" sz="2200" b="1" dirty="0" smtClean="0"/>
              <a:t>»</a:t>
            </a:r>
            <a:r>
              <a:rPr lang="ru-RU" sz="2200" b="1" dirty="0"/>
              <a:t> </a:t>
            </a:r>
            <a:r>
              <a:rPr lang="ru-RU" sz="1900" dirty="0" smtClean="0"/>
              <a:t>(</a:t>
            </a:r>
            <a:r>
              <a:rPr lang="ru-RU" sz="1900" dirty="0" smtClean="0"/>
              <a:t>от </a:t>
            </a:r>
            <a:r>
              <a:rPr lang="ru-RU" sz="1900" dirty="0" smtClean="0"/>
              <a:t>29.04.2016 № под – 830/16, а также дополнения от 02.06.2016  </a:t>
            </a:r>
            <a:r>
              <a:rPr lang="ru-RU" sz="1900" dirty="0" smtClean="0"/>
              <a:t>№ </a:t>
            </a:r>
            <a:r>
              <a:rPr lang="ru-RU" sz="1900" dirty="0" smtClean="0"/>
              <a:t>под-1086/16) </a:t>
            </a:r>
            <a:endParaRPr lang="ru-RU" sz="1900" dirty="0" smtClean="0"/>
          </a:p>
          <a:p>
            <a:pPr marL="0" indent="360000" algn="just">
              <a:spcBef>
                <a:spcPts val="1200"/>
              </a:spcBef>
            </a:pPr>
            <a:r>
              <a:rPr lang="ru-RU" sz="2200" b="1" dirty="0"/>
              <a:t>Указание </a:t>
            </a:r>
            <a:r>
              <a:rPr lang="ru-RU" sz="2200" b="1" dirty="0" smtClean="0"/>
              <a:t>Об </a:t>
            </a:r>
            <a:r>
              <a:rPr lang="ru-RU" sz="2200" b="1" dirty="0"/>
              <a:t>усилении контроля за исполнением приказа по обеспечению безопасности на </a:t>
            </a:r>
            <a:r>
              <a:rPr lang="ru-RU" sz="2200" b="1" dirty="0" smtClean="0"/>
              <a:t>воде </a:t>
            </a:r>
            <a:r>
              <a:rPr lang="ru-RU" sz="1900" dirty="0" smtClean="0"/>
              <a:t>( 21.06.2016 )</a:t>
            </a:r>
          </a:p>
          <a:p>
            <a:pPr marL="0" indent="0" algn="just">
              <a:lnSpc>
                <a:spcPct val="114000"/>
              </a:lnSpc>
              <a:spcBef>
                <a:spcPts val="1200"/>
              </a:spcBef>
              <a:buNone/>
            </a:pPr>
            <a:endParaRPr lang="ru-RU" altLang="ru-RU" sz="1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36566-D018-487D-8BC6-11FCC7C5A5C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3" y="51470"/>
            <a:ext cx="1105781" cy="82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994875" y="87475"/>
            <a:ext cx="8149125" cy="843559"/>
          </a:xfrm>
          <a:ln>
            <a:noFill/>
          </a:ln>
        </p:spPr>
        <p:txBody>
          <a:bodyPr/>
          <a:lstStyle/>
          <a:p>
            <a:r>
              <a:rPr lang="ru-RU" sz="2000" b="1" dirty="0"/>
              <a:t>В </a:t>
            </a:r>
            <a:r>
              <a:rPr lang="ru-RU" sz="2000" b="1" dirty="0" smtClean="0"/>
              <a:t>образовательных организациях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</a:t>
            </a:r>
            <a:r>
              <a:rPr lang="ru-RU" sz="2000" b="1" dirty="0"/>
              <a:t>муниципальных районов  проведен  комплекс   профилактических  мероприятий  по   обеспечению безопасности   детей   на   </a:t>
            </a:r>
            <a:r>
              <a:rPr lang="ru-RU" sz="2000" b="1" dirty="0" smtClean="0"/>
              <a:t>воде 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36566-D018-487D-8BC6-11FCC7C5A5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475"/>
            <a:ext cx="1013460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025" y="915566"/>
            <a:ext cx="8619950" cy="3456384"/>
          </a:xfrm>
        </p:spPr>
        <p:txBody>
          <a:bodyPr/>
          <a:lstStyle/>
          <a:p>
            <a:r>
              <a:rPr lang="ru-RU" sz="1800" b="1" kern="600" dirty="0" smtClean="0">
                <a:solidFill>
                  <a:srgbClr val="FF0000"/>
                </a:solidFill>
                <a:latin typeface="+mj-lt"/>
              </a:rPr>
              <a:t>Разработаны   </a:t>
            </a:r>
            <a:r>
              <a:rPr lang="ru-RU" sz="1800" b="1" kern="600" dirty="0">
                <a:solidFill>
                  <a:srgbClr val="FF0000"/>
                </a:solidFill>
                <a:latin typeface="+mj-lt"/>
              </a:rPr>
              <a:t>и   утверждены:   </a:t>
            </a:r>
          </a:p>
          <a:p>
            <a:pPr marL="0" indent="0" algn="just">
              <a:buNone/>
            </a:pPr>
            <a:r>
              <a:rPr lang="ru-RU" sz="1800" kern="600" dirty="0" smtClean="0">
                <a:latin typeface="+mj-lt"/>
              </a:rPr>
              <a:t>      - </a:t>
            </a:r>
            <a:r>
              <a:rPr lang="ru-RU" sz="1800" kern="600" dirty="0">
                <a:latin typeface="+mj-lt"/>
              </a:rPr>
              <a:t>инструкции  техники  безопасности  для  детей  и   родителей   на  водных </a:t>
            </a:r>
            <a:r>
              <a:rPr lang="ru-RU" sz="1800" kern="600" dirty="0" smtClean="0">
                <a:latin typeface="+mj-lt"/>
              </a:rPr>
              <a:t>объектах; </a:t>
            </a:r>
            <a:endParaRPr lang="ru-RU" sz="1800" kern="600" dirty="0">
              <a:latin typeface="+mj-lt"/>
            </a:endParaRPr>
          </a:p>
          <a:p>
            <a:pPr marL="0" indent="0" algn="just">
              <a:buNone/>
            </a:pPr>
            <a:r>
              <a:rPr lang="ru-RU" sz="1800" kern="600" dirty="0" smtClean="0">
                <a:latin typeface="+mj-lt"/>
              </a:rPr>
              <a:t>     -  </a:t>
            </a:r>
            <a:r>
              <a:rPr lang="ru-RU" sz="1800" kern="600" dirty="0">
                <a:latin typeface="+mj-lt"/>
              </a:rPr>
              <a:t>правила   поведения   на   воде   и  водоемах;</a:t>
            </a:r>
          </a:p>
          <a:p>
            <a:r>
              <a:rPr lang="ru-RU" sz="1800" b="1" kern="600" dirty="0" smtClean="0">
                <a:solidFill>
                  <a:srgbClr val="FF0000"/>
                </a:solidFill>
                <a:latin typeface="+mj-lt"/>
              </a:rPr>
              <a:t>Проведены</a:t>
            </a:r>
            <a:r>
              <a:rPr lang="ru-RU" sz="1800" b="1" kern="600" dirty="0">
                <a:solidFill>
                  <a:srgbClr val="FF0000"/>
                </a:solidFill>
                <a:latin typeface="+mj-lt"/>
              </a:rPr>
              <a:t>:  </a:t>
            </a:r>
          </a:p>
          <a:p>
            <a:pPr marL="0" indent="0" algn="just">
              <a:buNone/>
            </a:pPr>
            <a:r>
              <a:rPr lang="ru-RU" sz="1800" kern="600" dirty="0" smtClean="0">
                <a:latin typeface="+mj-lt"/>
              </a:rPr>
              <a:t>    -  </a:t>
            </a:r>
            <a:r>
              <a:rPr lang="ru-RU" sz="1800" kern="600" dirty="0">
                <a:latin typeface="+mj-lt"/>
              </a:rPr>
              <a:t>классные  часы  «Предупреждение несчастных случаев на воде летом. Меры безопасности на водоёмах», «Правила безопасности на водоёмах»,  «Опасные ситуации на водоёмах»;  </a:t>
            </a:r>
          </a:p>
          <a:p>
            <a:pPr marL="0" indent="0">
              <a:buNone/>
            </a:pPr>
            <a:r>
              <a:rPr lang="ru-RU" sz="1800" kern="600" dirty="0" smtClean="0">
                <a:latin typeface="+mj-lt"/>
              </a:rPr>
              <a:t>    -   </a:t>
            </a:r>
            <a:r>
              <a:rPr lang="ru-RU" sz="1800" kern="600" dirty="0">
                <a:latin typeface="+mj-lt"/>
              </a:rPr>
              <a:t>беседы по безопасности на воде на уроках ОБЖ;</a:t>
            </a:r>
          </a:p>
          <a:p>
            <a:pPr marL="0" indent="0">
              <a:buNone/>
            </a:pPr>
            <a:r>
              <a:rPr lang="ru-RU" sz="1800" kern="600" dirty="0" smtClean="0">
                <a:latin typeface="+mj-lt"/>
              </a:rPr>
              <a:t>    -  </a:t>
            </a:r>
            <a:r>
              <a:rPr lang="ru-RU" sz="1800" kern="600" dirty="0">
                <a:latin typeface="+mj-lt"/>
              </a:rPr>
              <a:t>профилактические  общешкольные  линейки;</a:t>
            </a:r>
          </a:p>
          <a:p>
            <a:pPr marL="0" indent="0">
              <a:buNone/>
            </a:pPr>
            <a:r>
              <a:rPr lang="ru-RU" sz="1800" kern="600" dirty="0" smtClean="0">
                <a:latin typeface="+mj-lt"/>
              </a:rPr>
              <a:t>    -   </a:t>
            </a:r>
            <a:r>
              <a:rPr lang="ru-RU" sz="1800" kern="600" dirty="0">
                <a:latin typeface="+mj-lt"/>
              </a:rPr>
              <a:t>беседы  с  родителями о родительском контроле и навыках поведения на воде;  </a:t>
            </a:r>
          </a:p>
          <a:p>
            <a:pPr marL="0" indent="0">
              <a:buNone/>
            </a:pPr>
            <a:r>
              <a:rPr lang="ru-RU" sz="1800" kern="600" dirty="0" smtClean="0">
                <a:latin typeface="+mj-lt"/>
              </a:rPr>
              <a:t>    -  </a:t>
            </a:r>
            <a:r>
              <a:rPr lang="ru-RU" sz="1800" kern="600" dirty="0">
                <a:latin typeface="+mj-lt"/>
              </a:rPr>
              <a:t>с   учащимися   начальных   классов   обучающие   игры. </a:t>
            </a:r>
          </a:p>
          <a:p>
            <a:pPr marL="0" indent="360000" algn="just">
              <a:spcBef>
                <a:spcPts val="1200"/>
              </a:spcBef>
            </a:pP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33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36566-D018-487D-8BC6-11FCC7C5A5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340"/>
            <a:ext cx="1080120" cy="80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03598"/>
            <a:ext cx="8568952" cy="3510390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ru-RU" sz="1600" dirty="0" smtClean="0">
                <a:latin typeface="+mj-lt"/>
              </a:rPr>
              <a:t>Участниками  </a:t>
            </a:r>
            <a:r>
              <a:rPr lang="ru-RU" sz="1600" dirty="0">
                <a:latin typeface="+mj-lt"/>
              </a:rPr>
              <a:t>республиканского  проекта  «SаMоSтоятельные дети»  организована    раздача   памяток   с  правилами    поведения   на   воде. </a:t>
            </a:r>
          </a:p>
          <a:p>
            <a:pPr algn="just">
              <a:spcBef>
                <a:spcPts val="1200"/>
              </a:spcBef>
            </a:pPr>
            <a:r>
              <a:rPr lang="ru-RU" sz="1600" dirty="0" smtClean="0">
                <a:latin typeface="+mj-lt"/>
              </a:rPr>
              <a:t>На  </a:t>
            </a:r>
            <a:r>
              <a:rPr lang="ru-RU" sz="1600" dirty="0">
                <a:latin typeface="+mj-lt"/>
              </a:rPr>
              <a:t>сайтах  муниципальных районов размещены  методические  рекомендации по  безопасности жизни людей на водных объектах в летний период года. </a:t>
            </a:r>
            <a:endParaRPr lang="ru-RU" sz="1600" dirty="0" smtClean="0">
              <a:latin typeface="+mj-lt"/>
            </a:endParaRPr>
          </a:p>
          <a:p>
            <a:pPr algn="just">
              <a:spcBef>
                <a:spcPts val="1200"/>
              </a:spcBef>
            </a:pPr>
            <a:r>
              <a:rPr lang="ru-RU" sz="1600" dirty="0" smtClean="0">
                <a:latin typeface="+mj-lt"/>
              </a:rPr>
              <a:t>В рамках программы «Безопасное </a:t>
            </a:r>
            <a:r>
              <a:rPr lang="ru-RU" sz="1600" dirty="0">
                <a:latin typeface="+mj-lt"/>
              </a:rPr>
              <a:t>лето» </a:t>
            </a:r>
            <a:r>
              <a:rPr lang="ru-RU" sz="1600" dirty="0" smtClean="0">
                <a:latin typeface="+mj-lt"/>
              </a:rPr>
              <a:t>прошли </a:t>
            </a:r>
            <a:r>
              <a:rPr lang="ru-RU" sz="1600" dirty="0">
                <a:latin typeface="+mj-lt"/>
              </a:rPr>
              <a:t>уроки безопасного поведения во время летнего отдыха под девизом "Научим детей сегодня, предупредим травмы </a:t>
            </a:r>
            <a:r>
              <a:rPr lang="ru-RU" sz="1600" dirty="0" smtClean="0">
                <a:latin typeface="+mj-lt"/>
              </a:rPr>
              <a:t>завтра«</a:t>
            </a:r>
          </a:p>
          <a:p>
            <a:pPr algn="just">
              <a:spcBef>
                <a:spcPts val="1200"/>
              </a:spcBef>
            </a:pPr>
            <a:r>
              <a:rPr lang="ru-RU" sz="1600" dirty="0">
                <a:latin typeface="+mj-lt"/>
              </a:rPr>
              <a:t>В конце учебного года для родителей и учащихся проведены инструктажи по технике безопасности в летний </a:t>
            </a:r>
            <a:r>
              <a:rPr lang="ru-RU" sz="1600" dirty="0" smtClean="0">
                <a:latin typeface="+mj-lt"/>
              </a:rPr>
              <a:t>период</a:t>
            </a:r>
          </a:p>
          <a:p>
            <a:pPr algn="just">
              <a:spcBef>
                <a:spcPts val="1200"/>
              </a:spcBef>
            </a:pPr>
            <a:r>
              <a:rPr lang="ru-RU" sz="1600" dirty="0">
                <a:latin typeface="+mj-lt"/>
              </a:rPr>
              <a:t>Дети пришкольных лагерей Кайбицкого муниципального  района  планово посещают СОК «Салават купере» и учатся плавать под руководством инструкторов бассейна</a:t>
            </a:r>
            <a:r>
              <a:rPr lang="ru-RU" sz="1600" dirty="0" smtClean="0">
                <a:latin typeface="+mj-lt"/>
              </a:rPr>
              <a:t>  </a:t>
            </a:r>
            <a:endParaRPr lang="ru-RU" sz="1600" dirty="0"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15616" y="109340"/>
            <a:ext cx="8149125" cy="843559"/>
          </a:xfrm>
          <a:ln>
            <a:noFill/>
          </a:ln>
        </p:spPr>
        <p:txBody>
          <a:bodyPr/>
          <a:lstStyle/>
          <a:p>
            <a:r>
              <a:rPr lang="ru-RU" sz="1800" b="1" dirty="0"/>
              <a:t>В </a:t>
            </a:r>
            <a:r>
              <a:rPr lang="ru-RU" sz="1800" b="1" dirty="0" smtClean="0"/>
              <a:t>образовательных организациях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</a:t>
            </a:r>
            <a:r>
              <a:rPr lang="ru-RU" sz="1800" b="1" dirty="0"/>
              <a:t>муниципальных районов  проведен  комплекс   профилактических  мероприятий  по   обеспечению безопасности   детей   на   </a:t>
            </a:r>
            <a:r>
              <a:rPr lang="ru-RU" sz="1800" b="1" dirty="0" smtClean="0"/>
              <a:t>воде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4712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619672" y="217345"/>
            <a:ext cx="7285028" cy="410189"/>
          </a:xfrm>
          <a:ln>
            <a:noFill/>
          </a:ln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t-RU" sz="2400" b="1" dirty="0"/>
              <a:t>В рамках профилактики </a:t>
            </a:r>
            <a:r>
              <a:rPr lang="tt-RU" sz="2400" b="1" dirty="0" smtClean="0"/>
              <a:t>проведено</a:t>
            </a:r>
            <a:r>
              <a:rPr lang="tt-RU" sz="2400" b="1" dirty="0"/>
              <a:t/>
            </a:r>
            <a:br>
              <a:rPr lang="tt-RU" sz="2400" b="1" dirty="0"/>
            </a:b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36566-D018-487D-8BC6-11FCC7C5A5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475"/>
            <a:ext cx="1184912" cy="8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9582"/>
            <a:ext cx="4114800" cy="3564396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 err="1"/>
              <a:t>Аксубаевском</a:t>
            </a:r>
            <a:r>
              <a:rPr lang="ru-RU" sz="2000" dirty="0"/>
              <a:t> районе </a:t>
            </a:r>
            <a:r>
              <a:rPr lang="ru-RU" sz="2000" dirty="0" smtClean="0"/>
              <a:t>проведена акция</a:t>
            </a:r>
            <a:r>
              <a:rPr lang="ru-RU" sz="2000" b="1" dirty="0" smtClean="0"/>
              <a:t> </a:t>
            </a:r>
            <a:r>
              <a:rPr lang="ru-RU" sz="2000" b="1" dirty="0"/>
              <a:t>«МЧС – за безопасное детство!» </a:t>
            </a:r>
            <a:r>
              <a:rPr lang="ru-RU" sz="2000" dirty="0"/>
              <a:t>с тематическими лекциями на тему безопасность жизнедеятельности, профилактика пожаров, безопасность на воде с приглашением представителей МЧС района</a:t>
            </a:r>
          </a:p>
        </p:txBody>
      </p:sp>
      <p:pic>
        <p:nvPicPr>
          <p:cNvPr id="2050" name="Picture 2" descr="G:\Лагеря\Безопасное лето\встреча с МЧС.Аксубаевская сош №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5606"/>
            <a:ext cx="381642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36566-D018-487D-8BC6-11FCC7C5A5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475"/>
            <a:ext cx="1184912" cy="8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Лагеря\Безопасное лето\Аксубаевский экологическийпраздник “Волшебница ВОДА”.Сунчелеевская со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7594"/>
            <a:ext cx="3793458" cy="21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Лагеря\Безопасное лето\Аксубаевский день Непту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88" y="2542973"/>
            <a:ext cx="3007944" cy="19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580112" y="3650254"/>
            <a:ext cx="2376264" cy="72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НЕПТУНА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205016" y="1347614"/>
            <a:ext cx="3149114" cy="75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</a:rPr>
              <a:t>Экологический праздник 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</a:rPr>
              <a:t>“Волшебница ВОДА”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19672" y="217345"/>
            <a:ext cx="7285028" cy="410189"/>
          </a:xfrm>
          <a:ln>
            <a:noFill/>
          </a:ln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t-RU" sz="2400" b="1" dirty="0"/>
              <a:t>В рамках профилактики </a:t>
            </a:r>
            <a:r>
              <a:rPr lang="tt-RU" sz="2400" b="1" dirty="0" smtClean="0"/>
              <a:t>проведено</a:t>
            </a:r>
            <a:r>
              <a:rPr lang="tt-RU" sz="2400" b="1" dirty="0"/>
              <a:t/>
            </a:r>
            <a:br>
              <a:rPr lang="tt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72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48652" y="217344"/>
            <a:ext cx="7528057" cy="950250"/>
          </a:xfrm>
          <a:ln>
            <a:noFill/>
          </a:ln>
        </p:spPr>
        <p:txBody>
          <a:bodyPr/>
          <a:lstStyle/>
          <a:p>
            <a:r>
              <a:rPr lang="ru-RU" sz="2400" b="1" dirty="0"/>
              <a:t>В пришкольных летних лагерях Лениногорского района проводятся мероприятия под общим названием «Безопасное лето»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36566-D018-487D-8BC6-11FCC7C5A5C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475"/>
            <a:ext cx="1184912" cy="8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75606"/>
            <a:ext cx="8219256" cy="3348372"/>
          </a:xfrm>
        </p:spPr>
        <p:txBody>
          <a:bodyPr/>
          <a:lstStyle/>
          <a:p>
            <a:pPr algn="just"/>
            <a:r>
              <a:rPr lang="ru-RU" sz="2000" dirty="0" smtClean="0"/>
              <a:t>организуется </a:t>
            </a:r>
            <a:r>
              <a:rPr lang="ru-RU" sz="2000" dirty="0"/>
              <a:t>просмотр видеофильмов, видеороликов, учебных мультфильмов и  программ, предоставленных Лениногорскому району ГИМС МЧС г. Чистополь: «Азбука безопасности», «Уроки осторожности», «Основы безопасности на воде».</a:t>
            </a:r>
          </a:p>
          <a:p>
            <a:pPr algn="just"/>
            <a:r>
              <a:rPr lang="ru-RU" sz="2000" dirty="0" smtClean="0"/>
              <a:t>проводятся  </a:t>
            </a:r>
            <a:r>
              <a:rPr lang="ru-RU" sz="2000" dirty="0"/>
              <a:t>КВНы, викторины, конкурсы рисунков, плакатов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07250" y="3704720"/>
            <a:ext cx="2120280" cy="66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48651" y="1588339"/>
            <a:ext cx="3149114" cy="75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r">
              <a:spcBef>
                <a:spcPts val="0"/>
              </a:spcBef>
            </a:pP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 descr="D:\Мои документы\Наталья\2 школа\Фото лагеря\P_20160607_1324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6" y="2662596"/>
            <a:ext cx="4473981" cy="208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3" y="3342784"/>
            <a:ext cx="3209831" cy="178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54" y="2653018"/>
            <a:ext cx="3954667" cy="210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4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75656" y="136084"/>
            <a:ext cx="7528057" cy="754124"/>
          </a:xfrm>
          <a:ln>
            <a:noFill/>
          </a:ln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оперативных комплексных мероприятий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предупреждению чрезвычайных ситуаций на воде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36566-D018-487D-8BC6-11FCC7C5A5C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96520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31590"/>
            <a:ext cx="8229600" cy="3456384"/>
          </a:xfrm>
        </p:spPr>
        <p:txBody>
          <a:bodyPr/>
          <a:lstStyle/>
          <a:p>
            <a:pPr marL="0" indent="360000" algn="just">
              <a:spcBef>
                <a:spcPts val="1200"/>
              </a:spcBef>
            </a:pPr>
            <a:r>
              <a:rPr lang="ru-RU" sz="1800" b="1" dirty="0" smtClean="0"/>
              <a:t>усилить </a:t>
            </a:r>
            <a:r>
              <a:rPr lang="ru-RU" sz="1800" b="1" dirty="0"/>
              <a:t>контроль за обеспечением безопасности детей в организациях детского отдыха;</a:t>
            </a:r>
          </a:p>
          <a:p>
            <a:pPr marL="0" indent="360000" algn="just">
              <a:spcBef>
                <a:spcPts val="1200"/>
              </a:spcBef>
            </a:pPr>
            <a:r>
              <a:rPr lang="ru-RU" sz="1800" b="1" dirty="0"/>
              <a:t>провести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24 июня </a:t>
            </a:r>
            <a:r>
              <a:rPr lang="ru-RU" sz="1800" b="1" dirty="0" smtClean="0"/>
              <a:t>выездные </a:t>
            </a:r>
            <a:r>
              <a:rPr lang="ru-RU" sz="1800" b="1" dirty="0"/>
              <a:t>проверки в пришкольных и </a:t>
            </a:r>
            <a:r>
              <a:rPr lang="ru-RU" sz="1800" b="1" dirty="0" smtClean="0"/>
              <a:t>детских оздоровительных лагерях;</a:t>
            </a:r>
            <a:endParaRPr lang="ru-RU" sz="1800" b="1" dirty="0"/>
          </a:p>
          <a:p>
            <a:pPr marL="0" indent="360000" algn="just">
              <a:spcBef>
                <a:spcPts val="1200"/>
              </a:spcBef>
            </a:pPr>
            <a:r>
              <a:rPr lang="ru-RU" sz="1800" b="1" dirty="0"/>
              <a:t>п</a:t>
            </a:r>
            <a:r>
              <a:rPr lang="ru-RU" sz="1800" b="1" dirty="0" smtClean="0"/>
              <a:t>роинформировать </a:t>
            </a:r>
            <a:r>
              <a:rPr lang="ru-RU" sz="1800" b="1" dirty="0"/>
              <a:t>педагогов, вожатых и специалистов оздоровительных лагерей, участвующих в организации детского отдыха о произошедшей трагедии, повлекшей гибель </a:t>
            </a:r>
            <a:r>
              <a:rPr lang="ru-RU" sz="1800" b="1" dirty="0" smtClean="0"/>
              <a:t>детей; </a:t>
            </a:r>
          </a:p>
          <a:p>
            <a:pPr marL="0" indent="360000" algn="just">
              <a:spcBef>
                <a:spcPts val="1200"/>
              </a:spcBef>
            </a:pPr>
            <a:r>
              <a:rPr lang="ru-RU" sz="1800" b="1" dirty="0" smtClean="0"/>
              <a:t>обсудить </a:t>
            </a:r>
            <a:r>
              <a:rPr lang="ru-RU" sz="1800" b="1" dirty="0"/>
              <a:t>причины произошедшего и возможности их предотвращения. </a:t>
            </a:r>
          </a:p>
          <a:p>
            <a:pPr marL="0" indent="360000" algn="just">
              <a:spcBef>
                <a:spcPts val="1200"/>
              </a:spcBef>
            </a:pPr>
            <a:r>
              <a:rPr lang="ru-RU" sz="1800" b="1" dirty="0"/>
              <a:t>п</a:t>
            </a:r>
            <a:r>
              <a:rPr lang="ru-RU" sz="1800" b="1" dirty="0" smtClean="0"/>
              <a:t>ровести </a:t>
            </a:r>
            <a:r>
              <a:rPr lang="ru-RU" sz="1800" b="1" dirty="0"/>
              <a:t>повторный инструктаж сотрудников по вопросам персональной ответственности и обеспечению безопасности </a:t>
            </a:r>
            <a:r>
              <a:rPr lang="ru-RU" sz="1800" b="1" dirty="0" smtClean="0"/>
              <a:t>жизни детей</a:t>
            </a:r>
            <a:r>
              <a:rPr lang="ru-RU" sz="1800" b="1" dirty="0"/>
              <a:t>, в т.ч. на воде.</a:t>
            </a:r>
          </a:p>
          <a:p>
            <a:pPr marL="0" indent="360000" algn="just">
              <a:spcBef>
                <a:spcPts val="0"/>
              </a:spcBef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019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03648" y="89434"/>
            <a:ext cx="7528057" cy="754124"/>
          </a:xfrm>
          <a:ln>
            <a:noFill/>
          </a:ln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оперативных комплексных мероприятий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предупреждению чрезвычайных ситуаций на воде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36566-D018-487D-8BC6-11FCC7C5A5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8" y="87475"/>
            <a:ext cx="1013459" cy="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48372"/>
          </a:xfrm>
        </p:spPr>
        <p:txBody>
          <a:bodyPr/>
          <a:lstStyle/>
          <a:p>
            <a:pPr marL="0" indent="360000" algn="just">
              <a:spcBef>
                <a:spcPts val="1200"/>
              </a:spcBef>
            </a:pPr>
            <a:r>
              <a:rPr lang="ru-RU" sz="1800" b="1" dirty="0"/>
              <a:t>Повторно провести в пришкольных лагерях и ЛТО разъяснительную работу с родителями о необходимости соблюдения детьми правил безопасности, в т.ч. на воде </a:t>
            </a:r>
            <a:r>
              <a:rPr lang="ru-RU" sz="1600" dirty="0" smtClean="0"/>
              <a:t>(с участием </a:t>
            </a:r>
            <a:r>
              <a:rPr lang="ru-RU" sz="1600" dirty="0"/>
              <a:t>представителей МЧС и Роспотребнадзора, преподавателей ОБЖ и физкультуре, пловцов-спасателей, психологов и др. </a:t>
            </a:r>
            <a:r>
              <a:rPr lang="ru-RU" sz="1600" dirty="0" smtClean="0"/>
              <a:t>специалистов) </a:t>
            </a:r>
            <a:endParaRPr lang="ru-RU" sz="1800" dirty="0"/>
          </a:p>
          <a:p>
            <a:pPr marL="0" indent="360000" algn="just">
              <a:spcBef>
                <a:spcPts val="1200"/>
              </a:spcBef>
            </a:pPr>
            <a:r>
              <a:rPr lang="ru-RU" sz="1800" b="1" dirty="0" smtClean="0"/>
              <a:t>Обеспечить </a:t>
            </a:r>
            <a:r>
              <a:rPr lang="ru-RU" sz="1800" b="1" dirty="0"/>
              <a:t>явку родителей, отсутствовавших на собраниях, где проводился инструктаж по обеспечению безопасности детей в период летних </a:t>
            </a:r>
            <a:r>
              <a:rPr lang="ru-RU" sz="1800" b="1" dirty="0" smtClean="0"/>
              <a:t>каникул</a:t>
            </a:r>
          </a:p>
          <a:p>
            <a:pPr marL="0" indent="360000" algn="just">
              <a:spcBef>
                <a:spcPts val="1200"/>
              </a:spcBef>
            </a:pPr>
            <a:r>
              <a:rPr lang="ru-RU" sz="1800" b="1" dirty="0"/>
              <a:t>провести повторную тщательную инспекцию всех близлежащих водных объектов на предмет безопасности, их ограждения во избежание возможности несанкционированного проникновения на них </a:t>
            </a:r>
            <a:r>
              <a:rPr lang="ru-RU" sz="1800" b="1" dirty="0" smtClean="0"/>
              <a:t>детей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0145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12735</TotalTime>
  <Words>691</Words>
  <Application>Microsoft Office PowerPoint</Application>
  <PresentationFormat>Экран (16:9)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2_Тема Office</vt:lpstr>
      <vt:lpstr>Презентация PowerPoint</vt:lpstr>
      <vt:lpstr>Нормативные документы, регламентирующие организацию летнего отдыха детей в 2016 году</vt:lpstr>
      <vt:lpstr>В образовательных организациях   муниципальных районов  проведен  комплекс   профилактических  мероприятий  по   обеспечению безопасности   детей   на   воде </vt:lpstr>
      <vt:lpstr>В образовательных организациях   муниципальных районов  проведен  комплекс   профилактических  мероприятий  по   обеспечению безопасности   детей   на   воде </vt:lpstr>
      <vt:lpstr>  В рамках профилактики проведено </vt:lpstr>
      <vt:lpstr>  В рамках профилактики проведено </vt:lpstr>
      <vt:lpstr>В пришкольных летних лагерях Лениногорского района проводятся мероприятия под общим названием «Безопасное лето»  </vt:lpstr>
      <vt:lpstr>План оперативных комплексных мероприятий  по предупреждению чрезвычайных ситуаций на воде</vt:lpstr>
      <vt:lpstr>План оперативных комплексных мероприятий  по предупреждению чрезвычайных ситуаций на воде</vt:lpstr>
      <vt:lpstr>План оперативных комплексных мероприятий  по предупреждению чрезвычайных ситуаций на воде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Admin</cp:lastModifiedBy>
  <cp:revision>920</cp:revision>
  <cp:lastPrinted>2016-05-19T09:22:12Z</cp:lastPrinted>
  <dcterms:created xsi:type="dcterms:W3CDTF">2014-05-20T14:23:07Z</dcterms:created>
  <dcterms:modified xsi:type="dcterms:W3CDTF">2016-06-22T07:34:37Z</dcterms:modified>
</cp:coreProperties>
</file>